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8" r:id="rId2"/>
    <p:sldId id="299" r:id="rId3"/>
    <p:sldId id="376" r:id="rId4"/>
    <p:sldId id="379" r:id="rId5"/>
    <p:sldId id="408" r:id="rId6"/>
    <p:sldId id="410" r:id="rId7"/>
    <p:sldId id="409" r:id="rId8"/>
    <p:sldId id="351" r:id="rId9"/>
    <p:sldId id="411" r:id="rId10"/>
  </p:sldIdLst>
  <p:sldSz cx="9144000" cy="6858000" type="screen4x3"/>
  <p:notesSz cx="6858000" cy="9926638"/>
  <p:defaultTextStyle>
    <a:defPPr>
      <a:defRPr lang="nb-NO"/>
    </a:defPPr>
    <a:lvl1pPr algn="r" rtl="0" eaLnBrk="0" fontAlgn="base" hangingPunct="0">
      <a:spcBef>
        <a:spcPct val="0"/>
      </a:spcBef>
      <a:spcAft>
        <a:spcPct val="0"/>
      </a:spcAft>
      <a:defRPr sz="1000" kern="1200">
        <a:solidFill>
          <a:srgbClr val="A9A08C"/>
        </a:solidFill>
        <a:latin typeface="Verdana" pitchFamily="34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1000" kern="1200">
        <a:solidFill>
          <a:srgbClr val="A9A08C"/>
        </a:solidFill>
        <a:latin typeface="Verdana" pitchFamily="34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1000" kern="1200">
        <a:solidFill>
          <a:srgbClr val="A9A08C"/>
        </a:solidFill>
        <a:latin typeface="Verdana" pitchFamily="34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1000" kern="1200">
        <a:solidFill>
          <a:srgbClr val="A9A08C"/>
        </a:solidFill>
        <a:latin typeface="Verdana" pitchFamily="34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1000" kern="1200">
        <a:solidFill>
          <a:srgbClr val="A9A08C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A9A08C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A9A08C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A9A08C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A9A08C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0E8B"/>
    <a:srgbClr val="A9A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146519-4030-40CB-9033-5673D945D0F7}" v="7" dt="2024-10-16T13:25:53.3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ys stil 3 - uthevin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63" autoAdjust="0"/>
  </p:normalViewPr>
  <p:slideViewPr>
    <p:cSldViewPr>
      <p:cViewPr varScale="1">
        <p:scale>
          <a:sx n="81" d="100"/>
          <a:sy n="81" d="100"/>
        </p:scale>
        <p:origin x="91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1" y="0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715153"/>
            <a:ext cx="502920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1" y="9430306"/>
            <a:ext cx="2971800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7DD5CBF6-1BEA-4F41-8B42-7E8400DADEE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3693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5CBF6-1BEA-4F41-8B42-7E8400DADEE8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0045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5CBF6-1BEA-4F41-8B42-7E8400DADEE8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307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6" name="Picture 2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533400"/>
            <a:ext cx="7010400" cy="1143000"/>
          </a:xfrm>
        </p:spPr>
        <p:txBody>
          <a:bodyPr/>
          <a:lstStyle>
            <a:lvl1pPr>
              <a:defRPr>
                <a:solidFill>
                  <a:srgbClr val="A9A08C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2057400"/>
            <a:ext cx="4038600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7543800" y="1143000"/>
            <a:ext cx="1447800" cy="457200"/>
          </a:xfrm>
        </p:spPr>
        <p:txBody>
          <a:bodyPr/>
          <a:lstStyle>
            <a:lvl1pPr>
              <a:defRPr sz="1200"/>
            </a:lvl1pPr>
          </a:lstStyle>
          <a:p>
            <a:fld id="{0C9AC3F5-D0CF-4314-9087-453A894127CA}" type="datetime5">
              <a:rPr lang="nb-NO"/>
              <a:pPr/>
              <a:t>20. okt. 2024</a:t>
            </a:fld>
            <a:endParaRPr lang="nb-NO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6019800" y="63150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Presentasjon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 userDrawn="1"/>
        </p:nvSpPr>
        <p:spPr bwMode="auto">
          <a:xfrm>
            <a:off x="2586038" y="6440488"/>
            <a:ext cx="14811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nb-NO" sz="900" b="1">
                <a:solidFill>
                  <a:schemeClr val="tx1"/>
                </a:solidFill>
              </a:rPr>
              <a:t>www.mobo.no</a:t>
            </a:r>
          </a:p>
        </p:txBody>
      </p:sp>
      <p:sp>
        <p:nvSpPr>
          <p:cNvPr id="16404" name="Rectangle 20"/>
          <p:cNvSpPr>
            <a:spLocks noChangeAspect="1" noChangeArrowheads="1"/>
          </p:cNvSpPr>
          <p:nvPr userDrawn="1"/>
        </p:nvSpPr>
        <p:spPr bwMode="auto">
          <a:xfrm>
            <a:off x="9070975" y="6477000"/>
            <a:ext cx="71438" cy="71438"/>
          </a:xfrm>
          <a:prstGeom prst="rect">
            <a:avLst/>
          </a:prstGeom>
          <a:solidFill>
            <a:srgbClr val="E90E8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6405" name="Rectangle 21"/>
          <p:cNvSpPr>
            <a:spLocks noChangeAspect="1" noChangeArrowheads="1"/>
          </p:cNvSpPr>
          <p:nvPr userDrawn="1"/>
        </p:nvSpPr>
        <p:spPr bwMode="auto">
          <a:xfrm>
            <a:off x="9070975" y="6629400"/>
            <a:ext cx="71438" cy="71438"/>
          </a:xfrm>
          <a:prstGeom prst="rect">
            <a:avLst/>
          </a:prstGeom>
          <a:solidFill>
            <a:srgbClr val="E90E8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pic>
        <p:nvPicPr>
          <p:cNvPr id="16409" name="Picture 25" descr="Bilde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3238"/>
            <a:ext cx="4572000" cy="3492500"/>
          </a:xfrm>
          <a:prstGeom prst="rect">
            <a:avLst/>
          </a:prstGeom>
          <a:noFill/>
        </p:spPr>
      </p:pic>
      <p:pic>
        <p:nvPicPr>
          <p:cNvPr id="16412" name="Picture 28" descr="MOBO_fr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5557838"/>
            <a:ext cx="2232025" cy="11842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8D9750-F5B7-488D-ACB1-FB5503212A31}" type="datetime5">
              <a:rPr lang="nb-NO"/>
              <a:pPr/>
              <a:t>20. okt.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Presentasjon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A07C88-F933-49D3-A6D8-0F7199F2F4D4}" type="datetime5">
              <a:rPr lang="nb-NO"/>
              <a:pPr/>
              <a:t>20. okt.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Presentasjon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4358DD-EC3C-419B-BDED-0566275AFEF5}" type="datetime5">
              <a:rPr lang="nb-NO"/>
              <a:pPr/>
              <a:t>20. okt.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Presentasjon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C0FFFD-72D2-4A7E-B05E-58A8509E6A43}" type="datetime5">
              <a:rPr lang="nb-NO"/>
              <a:pPr/>
              <a:t>20. okt.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Presentasjon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152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4152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2341CF-BB77-4A9D-BD45-27354410091F}" type="datetime5">
              <a:rPr lang="nb-NO"/>
              <a:pPr/>
              <a:t>20. okt. 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Presentasjon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C52B42-77D3-4C40-9248-2A41D5D72F44}" type="datetime5">
              <a:rPr lang="nb-NO"/>
              <a:pPr/>
              <a:t>20. okt. 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Presentasjon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772A03-7406-49C1-8E43-96A9B96ADB51}" type="datetime5">
              <a:rPr lang="nb-NO"/>
              <a:pPr/>
              <a:t>20. okt. 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Presentasjon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608408-AD3A-4D32-86BE-694B920D8D85}" type="datetime5">
              <a:rPr lang="nb-NO"/>
              <a:pPr/>
              <a:t>20. okt. 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Presentasjon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F529CE-ACE6-4BAF-9DCB-832E9CB3298B}" type="datetime5">
              <a:rPr lang="nb-NO"/>
              <a:pPr/>
              <a:t>20. okt. 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Presentasjon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BEED62-0194-493C-8233-1DD0740650AB}" type="datetime5">
              <a:rPr lang="nb-NO"/>
              <a:pPr/>
              <a:t>20. okt. 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Presentasjon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A9A08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76400"/>
            <a:ext cx="8458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64770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6146578-B2A2-44A6-A450-150CDBAED507}" type="datetime5">
              <a:rPr lang="nb-NO"/>
              <a:pPr/>
              <a:t>20. okt. 2024</a:t>
            </a:fld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59436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nb-NO"/>
              <a:t>Presentasjon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5943600"/>
            <a:ext cx="9144000" cy="0"/>
          </a:xfrm>
          <a:prstGeom prst="line">
            <a:avLst/>
          </a:prstGeom>
          <a:noFill/>
          <a:ln w="31750">
            <a:solidFill>
              <a:srgbClr val="A9A08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37" name="Rectangle 13"/>
          <p:cNvSpPr>
            <a:spLocks noChangeAspect="1" noChangeArrowheads="1"/>
          </p:cNvSpPr>
          <p:nvPr userDrawn="1"/>
        </p:nvSpPr>
        <p:spPr bwMode="auto">
          <a:xfrm>
            <a:off x="9072563" y="6477000"/>
            <a:ext cx="71437" cy="71438"/>
          </a:xfrm>
          <a:prstGeom prst="rect">
            <a:avLst/>
          </a:prstGeom>
          <a:solidFill>
            <a:srgbClr val="E90E8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39" name="Rectangle 15"/>
          <p:cNvSpPr>
            <a:spLocks noChangeAspect="1" noChangeArrowheads="1"/>
          </p:cNvSpPr>
          <p:nvPr userDrawn="1"/>
        </p:nvSpPr>
        <p:spPr bwMode="auto">
          <a:xfrm>
            <a:off x="9072563" y="6629400"/>
            <a:ext cx="71437" cy="71438"/>
          </a:xfrm>
          <a:prstGeom prst="rect">
            <a:avLst/>
          </a:prstGeom>
          <a:solidFill>
            <a:srgbClr val="E90E8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pic>
        <p:nvPicPr>
          <p:cNvPr id="1042" name="Picture 18" descr="MOBO_fr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6092825"/>
            <a:ext cx="1158875" cy="6159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AECCFD25-EF5A-4287-9DC0-F8A1F625F3DE}" type="datetime5">
              <a:rPr lang="nb-NO" smtClean="0"/>
              <a:pPr/>
              <a:t>20. okt. 2024</a:t>
            </a:fld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/>
              <a:t>Presentasjon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776" y="-27384"/>
            <a:ext cx="8875712" cy="1143000"/>
          </a:xfrm>
        </p:spPr>
        <p:txBody>
          <a:bodyPr/>
          <a:lstStyle/>
          <a:p>
            <a:r>
              <a:rPr lang="nb-NO" sz="2800" dirty="0"/>
              <a:t>Lokal boligutvikling – boligmarkedet i Rana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8024" y="1995872"/>
            <a:ext cx="4038600" cy="17526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Rektangel 5"/>
          <p:cNvSpPr/>
          <p:nvPr/>
        </p:nvSpPr>
        <p:spPr bwMode="auto">
          <a:xfrm>
            <a:off x="2555776" y="6381328"/>
            <a:ext cx="1224136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000" b="0" i="0" u="none" strike="noStrike" cap="none" normalizeH="0" baseline="0">
              <a:ln>
                <a:noFill/>
              </a:ln>
              <a:solidFill>
                <a:srgbClr val="A9A08C"/>
              </a:solidFill>
              <a:effectLst/>
              <a:latin typeface="Verdana" pitchFamily="34" charset="0"/>
            </a:endParaRPr>
          </a:p>
        </p:txBody>
      </p:sp>
      <p:pic>
        <p:nvPicPr>
          <p:cNvPr id="3" name="Bilde 2" descr="Et bilde som inneholder himmel, utendørs, vann, natur&#10;&#10;Automatisk generert beskrivelse">
            <a:extLst>
              <a:ext uri="{FF2B5EF4-FFF2-40B4-BE49-F238E27FC236}">
                <a16:creationId xmlns:a16="http://schemas.microsoft.com/office/drawing/2014/main" id="{636D5B4B-3866-457D-A005-47BC53E6E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4644008" cy="3528392"/>
          </a:xfrm>
          <a:prstGeom prst="rect">
            <a:avLst/>
          </a:prstGeom>
        </p:spPr>
      </p:pic>
      <p:pic>
        <p:nvPicPr>
          <p:cNvPr id="2" name="Bilde 1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C198500B-9261-1138-1482-1D7ED19AC0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1" y="5661248"/>
            <a:ext cx="2414385" cy="10081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Helgeland Boligbyggelag (HELBO)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58DD-EC3C-419B-BDED-0566275AFEF5}" type="datetime5">
              <a:rPr lang="nb-NO" smtClean="0"/>
              <a:pPr/>
              <a:t>20. okt. 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251520" y="1556792"/>
            <a:ext cx="45365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800" b="1" dirty="0">
                <a:solidFill>
                  <a:schemeClr val="tx1"/>
                </a:solidFill>
              </a:rPr>
              <a:t>Helgeland Boligbyggelag:</a:t>
            </a:r>
          </a:p>
          <a:p>
            <a:pPr algn="l"/>
            <a:endParaRPr lang="nb-NO" sz="1800" b="1" dirty="0">
              <a:solidFill>
                <a:schemeClr val="tx1"/>
              </a:solidFill>
            </a:endParaRPr>
          </a:p>
          <a:p>
            <a:pPr algn="l"/>
            <a:r>
              <a:rPr lang="nb-NO" sz="1600" b="1" dirty="0">
                <a:solidFill>
                  <a:schemeClr val="tx1"/>
                </a:solidFill>
              </a:rPr>
              <a:t>- Sammenslåing av MOBO Helgeland og Mosjøen Boligbyggelag </a:t>
            </a:r>
          </a:p>
          <a:p>
            <a:pPr algn="l"/>
            <a:endParaRPr lang="nb-NO" sz="1600" b="1" dirty="0">
              <a:solidFill>
                <a:schemeClr val="tx1"/>
              </a:solidFill>
            </a:endParaRPr>
          </a:p>
          <a:p>
            <a:pPr algn="l"/>
            <a:r>
              <a:rPr lang="nb-NO" sz="1600" b="1" dirty="0">
                <a:solidFill>
                  <a:schemeClr val="tx1"/>
                </a:solidFill>
              </a:rPr>
              <a:t>Tjenester til boligselskap: </a:t>
            </a:r>
          </a:p>
          <a:p>
            <a:pPr algn="l"/>
            <a:r>
              <a:rPr lang="nb-NO" sz="1600" b="1" dirty="0">
                <a:solidFill>
                  <a:schemeClr val="tx1"/>
                </a:solidFill>
              </a:rPr>
              <a:t>- Regnskap/økonomitjenester</a:t>
            </a:r>
          </a:p>
          <a:p>
            <a:pPr marL="171450" indent="-171450" algn="l">
              <a:buFontTx/>
              <a:buChar char="-"/>
            </a:pPr>
            <a:r>
              <a:rPr lang="nb-NO" sz="1600" b="1" dirty="0">
                <a:solidFill>
                  <a:schemeClr val="tx1"/>
                </a:solidFill>
              </a:rPr>
              <a:t>Rådgivning</a:t>
            </a:r>
          </a:p>
          <a:p>
            <a:pPr marL="171450" indent="-171450" algn="l">
              <a:buFontTx/>
              <a:buChar char="-"/>
            </a:pPr>
            <a:r>
              <a:rPr lang="nb-NO" sz="1600" b="1" dirty="0">
                <a:solidFill>
                  <a:schemeClr val="tx1"/>
                </a:solidFill>
              </a:rPr>
              <a:t>Tekniske tjenester</a:t>
            </a:r>
          </a:p>
          <a:p>
            <a:pPr marL="628650" lvl="1" indent="-171450" algn="l">
              <a:buFontTx/>
              <a:buChar char="-"/>
            </a:pPr>
            <a:r>
              <a:rPr lang="nb-NO" sz="1600" b="1" dirty="0">
                <a:solidFill>
                  <a:schemeClr val="tx1"/>
                </a:solidFill>
              </a:rPr>
              <a:t>Boligservice</a:t>
            </a:r>
          </a:p>
          <a:p>
            <a:pPr marL="171450" indent="-171450" algn="l">
              <a:buFontTx/>
              <a:buChar char="-"/>
            </a:pPr>
            <a:endParaRPr lang="nb-NO" sz="1600" b="1" dirty="0">
              <a:solidFill>
                <a:schemeClr val="tx1"/>
              </a:solidFill>
            </a:endParaRPr>
          </a:p>
          <a:p>
            <a:pPr algn="l"/>
            <a:r>
              <a:rPr lang="nb-NO" sz="1600" b="1" dirty="0">
                <a:solidFill>
                  <a:schemeClr val="tx1"/>
                </a:solidFill>
              </a:rPr>
              <a:t>Kontor i Sandnessjøen, Mosjøen Brønnøysund og Mo i Rana</a:t>
            </a:r>
          </a:p>
          <a:p>
            <a:pPr algn="l"/>
            <a:endParaRPr lang="nb-NO" sz="1600" b="1" dirty="0">
              <a:solidFill>
                <a:schemeClr val="tx1"/>
              </a:solidFill>
            </a:endParaRPr>
          </a:p>
        </p:txBody>
      </p:sp>
      <p:pic>
        <p:nvPicPr>
          <p:cNvPr id="9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73424"/>
            <a:ext cx="2304256" cy="41947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Bilde 9" descr="P:\Dokumenter\Styremøter\Styremøter 2016\Styremøte 20160224\12540964_547548812071124_685274952995948312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64904"/>
            <a:ext cx="1152128" cy="68797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1FD1B1E-4B0B-44E6-816D-5DC44C55C3BB}"/>
              </a:ext>
            </a:extLst>
          </p:cNvPr>
          <p:cNvSpPr txBox="1"/>
          <p:nvPr/>
        </p:nvSpPr>
        <p:spPr>
          <a:xfrm>
            <a:off x="5436096" y="1578278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chemeClr val="tx1"/>
                </a:solidFill>
              </a:rPr>
              <a:t>Datterselskap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100EF53-4F5F-49AD-8643-8CB7B8940521}"/>
              </a:ext>
            </a:extLst>
          </p:cNvPr>
          <p:cNvSpPr txBox="1"/>
          <p:nvPr/>
        </p:nvSpPr>
        <p:spPr>
          <a:xfrm>
            <a:off x="323528" y="5076473"/>
            <a:ext cx="31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600" b="1" dirty="0">
                <a:solidFill>
                  <a:schemeClr val="tx1"/>
                </a:solidFill>
              </a:rPr>
              <a:t>Over 300 kunder og eies av 15500 medlemmer</a:t>
            </a:r>
          </a:p>
        </p:txBody>
      </p:sp>
      <p:pic>
        <p:nvPicPr>
          <p:cNvPr id="12" name="Bilde 11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C61CE603-8FAF-17FF-92EC-BF2183276F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1" y="6042018"/>
            <a:ext cx="1674913" cy="699350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86910964-66DB-47A3-1F4F-F762B1EF51B1}"/>
              </a:ext>
            </a:extLst>
          </p:cNvPr>
          <p:cNvSpPr txBox="1"/>
          <p:nvPr/>
        </p:nvSpPr>
        <p:spPr>
          <a:xfrm>
            <a:off x="5891052" y="3234462"/>
            <a:ext cx="11292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i="1" dirty="0" err="1">
                <a:solidFill>
                  <a:schemeClr val="tx1"/>
                </a:solidFill>
              </a:rPr>
              <a:t>Zarek</a:t>
            </a:r>
            <a:r>
              <a:rPr lang="nb-NO" sz="1600" i="1" dirty="0">
                <a:solidFill>
                  <a:schemeClr val="tx1"/>
                </a:solidFill>
              </a:rPr>
              <a:t> AS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B853E89-8839-A541-D643-D56DE835B95C}"/>
              </a:ext>
            </a:extLst>
          </p:cNvPr>
          <p:cNvSpPr txBox="1"/>
          <p:nvPr/>
        </p:nvSpPr>
        <p:spPr>
          <a:xfrm>
            <a:off x="5582135" y="3810526"/>
            <a:ext cx="30925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b-NO" sz="1600" b="1" dirty="0">
                <a:solidFill>
                  <a:schemeClr val="tx1"/>
                </a:solidFill>
              </a:rPr>
              <a:t>Tilknyttede</a:t>
            </a:r>
            <a:r>
              <a:rPr lang="nb-NO" sz="1400" b="1" dirty="0">
                <a:solidFill>
                  <a:schemeClr val="tx1"/>
                </a:solidFill>
              </a:rPr>
              <a:t> selskap</a:t>
            </a:r>
          </a:p>
          <a:p>
            <a:pPr algn="l"/>
            <a:r>
              <a:rPr lang="nb-NO" sz="1400" dirty="0">
                <a:solidFill>
                  <a:schemeClr val="tx1"/>
                </a:solidFill>
              </a:rPr>
              <a:t>Eiendomsutvikling (tomtebank).</a:t>
            </a:r>
          </a:p>
        </p:txBody>
      </p:sp>
      <p:pic>
        <p:nvPicPr>
          <p:cNvPr id="17" name="Bilde 16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E186AB0A-21E1-8076-BD8C-7A110CD92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725144"/>
            <a:ext cx="1001989" cy="380502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445DCB63-1296-2F51-80C3-404AA29429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911" y="4725144"/>
            <a:ext cx="642521" cy="372220"/>
          </a:xfrm>
          <a:prstGeom prst="rect">
            <a:avLst/>
          </a:prstGeom>
        </p:spPr>
      </p:pic>
      <p:pic>
        <p:nvPicPr>
          <p:cNvPr id="19" name="Bilde 18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8EB76FCD-C17C-4EF7-147B-D91A2EC5F6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725144"/>
            <a:ext cx="735182" cy="44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16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71570"/>
          </a:xfrm>
        </p:spPr>
        <p:txBody>
          <a:bodyPr/>
          <a:lstStyle/>
          <a:p>
            <a:pPr algn="l"/>
            <a:r>
              <a:rPr lang="nb-NO" dirty="0"/>
              <a:t>Boligmarkedet</a:t>
            </a:r>
          </a:p>
        </p:txBody>
      </p:sp>
      <p:pic>
        <p:nvPicPr>
          <p:cNvPr id="5" name="Bilde 4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56C7613A-195D-2BBC-2E82-33EC7C4559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1" y="6042018"/>
            <a:ext cx="1674913" cy="699350"/>
          </a:xfrm>
          <a:prstGeom prst="rect">
            <a:avLst/>
          </a:prstGeom>
        </p:spPr>
      </p:pic>
      <p:pic>
        <p:nvPicPr>
          <p:cNvPr id="9" name="Plassholder for innhold 8" descr="Et bilde som inneholder Menneskeansikt, klær, person, smil&#10;&#10;Automatisk generert beskrivelse">
            <a:extLst>
              <a:ext uri="{FF2B5EF4-FFF2-40B4-BE49-F238E27FC236}">
                <a16:creationId xmlns:a16="http://schemas.microsoft.com/office/drawing/2014/main" id="{9CF2EAA7-4DB5-769E-8CB6-82AC41A6C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3152996" cy="2286000"/>
          </a:xfrm>
        </p:spPr>
      </p:pic>
      <p:pic>
        <p:nvPicPr>
          <p:cNvPr id="11" name="Bilde 10" descr="Et bilde som inneholder tekst, himmel, utendørs, skjermbilde&#10;&#10;Automatisk generert beskrivelse">
            <a:extLst>
              <a:ext uri="{FF2B5EF4-FFF2-40B4-BE49-F238E27FC236}">
                <a16:creationId xmlns:a16="http://schemas.microsoft.com/office/drawing/2014/main" id="{41A82A0B-FE5A-EA7D-FF0B-9DA8DDB58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02136"/>
            <a:ext cx="2664296" cy="2374936"/>
          </a:xfrm>
          <a:prstGeom prst="rect">
            <a:avLst/>
          </a:prstGeom>
        </p:spPr>
      </p:pic>
      <p:pic>
        <p:nvPicPr>
          <p:cNvPr id="13" name="Bilde 12" descr="Et bilde som inneholder tekst, Font, hvit, typografi&#10;&#10;Automatisk generert beskrivelse">
            <a:extLst>
              <a:ext uri="{FF2B5EF4-FFF2-40B4-BE49-F238E27FC236}">
                <a16:creationId xmlns:a16="http://schemas.microsoft.com/office/drawing/2014/main" id="{2B79C54E-ABC0-FAB6-E0E1-97F222AB8B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8" y="4218483"/>
            <a:ext cx="3296668" cy="1591860"/>
          </a:xfrm>
          <a:prstGeom prst="rect">
            <a:avLst/>
          </a:prstGeom>
        </p:spPr>
      </p:pic>
      <p:pic>
        <p:nvPicPr>
          <p:cNvPr id="15" name="Bilde 14" descr="Et bilde som inneholder tekst, Font, hvit, typografi&#10;&#10;Automatisk generert beskrivelse">
            <a:extLst>
              <a:ext uri="{FF2B5EF4-FFF2-40B4-BE49-F238E27FC236}">
                <a16:creationId xmlns:a16="http://schemas.microsoft.com/office/drawing/2014/main" id="{EB5F9FD0-ECDF-517A-EB13-B42C4A5609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76" y="4514986"/>
            <a:ext cx="3130856" cy="1002246"/>
          </a:xfrm>
          <a:prstGeom prst="rect">
            <a:avLst/>
          </a:prstGeom>
        </p:spPr>
      </p:pic>
      <p:pic>
        <p:nvPicPr>
          <p:cNvPr id="17" name="Bilde 16" descr="Et bilde som inneholder tekst, Font, hvit, typografi&#10;&#10;Automatisk generert beskrivelse">
            <a:extLst>
              <a:ext uri="{FF2B5EF4-FFF2-40B4-BE49-F238E27FC236}">
                <a16:creationId xmlns:a16="http://schemas.microsoft.com/office/drawing/2014/main" id="{13C054CA-8F1A-7A69-4660-0AAAE460F3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132856"/>
            <a:ext cx="2557456" cy="1002246"/>
          </a:xfrm>
          <a:prstGeom prst="rect">
            <a:avLst/>
          </a:prstGeom>
        </p:spPr>
      </p:pic>
      <p:pic>
        <p:nvPicPr>
          <p:cNvPr id="23" name="Bilde 22" descr="Et bilde som inneholder konstruksjon, utendørs, tekst, leilighet&#10;&#10;Automatisk generert beskrivelse">
            <a:extLst>
              <a:ext uri="{FF2B5EF4-FFF2-40B4-BE49-F238E27FC236}">
                <a16:creationId xmlns:a16="http://schemas.microsoft.com/office/drawing/2014/main" id="{69F46C91-CBE6-266A-EB83-986409FA23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149868"/>
            <a:ext cx="1426149" cy="17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77602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71570"/>
          </a:xfrm>
        </p:spPr>
        <p:txBody>
          <a:bodyPr/>
          <a:lstStyle/>
          <a:p>
            <a:pPr algn="l"/>
            <a:r>
              <a:rPr lang="nb-NO" dirty="0"/>
              <a:t>Boligmarkedet</a:t>
            </a:r>
          </a:p>
        </p:txBody>
      </p:sp>
      <p:pic>
        <p:nvPicPr>
          <p:cNvPr id="5" name="Bilde 4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56C7613A-195D-2BBC-2E82-33EC7C4559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1" y="6042018"/>
            <a:ext cx="1674913" cy="699350"/>
          </a:xfrm>
          <a:prstGeom prst="rect">
            <a:avLst/>
          </a:prstGeom>
        </p:spPr>
      </p:pic>
      <p:pic>
        <p:nvPicPr>
          <p:cNvPr id="9" name="Plassholder for innhold 8" descr="Et bilde som inneholder Menneskeansikt, klær, person, smil&#10;&#10;Automatisk generert beskrivelse">
            <a:extLst>
              <a:ext uri="{FF2B5EF4-FFF2-40B4-BE49-F238E27FC236}">
                <a16:creationId xmlns:a16="http://schemas.microsoft.com/office/drawing/2014/main" id="{9CF2EAA7-4DB5-769E-8CB6-82AC41A6C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3152996" cy="2286000"/>
          </a:xfrm>
        </p:spPr>
      </p:pic>
      <p:pic>
        <p:nvPicPr>
          <p:cNvPr id="11" name="Bilde 10" descr="Et bilde som inneholder tekst, himmel, utendørs, skjermbilde&#10;&#10;Automatisk generert beskrivelse">
            <a:extLst>
              <a:ext uri="{FF2B5EF4-FFF2-40B4-BE49-F238E27FC236}">
                <a16:creationId xmlns:a16="http://schemas.microsoft.com/office/drawing/2014/main" id="{41A82A0B-FE5A-EA7D-FF0B-9DA8DDB58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02136"/>
            <a:ext cx="2664296" cy="2374936"/>
          </a:xfrm>
          <a:prstGeom prst="rect">
            <a:avLst/>
          </a:prstGeom>
        </p:spPr>
      </p:pic>
      <p:pic>
        <p:nvPicPr>
          <p:cNvPr id="13" name="Bilde 12" descr="Et bilde som inneholder tekst, Font, hvit, typografi&#10;&#10;Automatisk generert beskrivelse">
            <a:extLst>
              <a:ext uri="{FF2B5EF4-FFF2-40B4-BE49-F238E27FC236}">
                <a16:creationId xmlns:a16="http://schemas.microsoft.com/office/drawing/2014/main" id="{2B79C54E-ABC0-FAB6-E0E1-97F222AB8B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8" y="4218483"/>
            <a:ext cx="3296668" cy="1591860"/>
          </a:xfrm>
          <a:prstGeom prst="rect">
            <a:avLst/>
          </a:prstGeom>
        </p:spPr>
      </p:pic>
      <p:pic>
        <p:nvPicPr>
          <p:cNvPr id="15" name="Bilde 14" descr="Et bilde som inneholder tekst, Font, hvit, typografi&#10;&#10;Automatisk generert beskrivelse">
            <a:extLst>
              <a:ext uri="{FF2B5EF4-FFF2-40B4-BE49-F238E27FC236}">
                <a16:creationId xmlns:a16="http://schemas.microsoft.com/office/drawing/2014/main" id="{EB5F9FD0-ECDF-517A-EB13-B42C4A5609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76" y="4514986"/>
            <a:ext cx="3130856" cy="1002246"/>
          </a:xfrm>
          <a:prstGeom prst="rect">
            <a:avLst/>
          </a:prstGeom>
        </p:spPr>
      </p:pic>
      <p:pic>
        <p:nvPicPr>
          <p:cNvPr id="17" name="Bilde 16" descr="Et bilde som inneholder tekst, Font, hvit, typografi&#10;&#10;Automatisk generert beskrivelse">
            <a:extLst>
              <a:ext uri="{FF2B5EF4-FFF2-40B4-BE49-F238E27FC236}">
                <a16:creationId xmlns:a16="http://schemas.microsoft.com/office/drawing/2014/main" id="{13C054CA-8F1A-7A69-4660-0AAAE460F3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132856"/>
            <a:ext cx="2557456" cy="1002246"/>
          </a:xfrm>
          <a:prstGeom prst="rect">
            <a:avLst/>
          </a:prstGeom>
        </p:spPr>
      </p:pic>
      <p:pic>
        <p:nvPicPr>
          <p:cNvPr id="23" name="Bilde 22" descr="Et bilde som inneholder konstruksjon, utendørs, tekst, leilighet&#10;&#10;Automatisk generert beskrivelse">
            <a:extLst>
              <a:ext uri="{FF2B5EF4-FFF2-40B4-BE49-F238E27FC236}">
                <a16:creationId xmlns:a16="http://schemas.microsoft.com/office/drawing/2014/main" id="{69F46C91-CBE6-266A-EB83-986409FA23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149868"/>
            <a:ext cx="1426149" cy="1729089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FE269391-C9B8-68CC-F780-43BDBFE349B4}"/>
              </a:ext>
            </a:extLst>
          </p:cNvPr>
          <p:cNvSpPr/>
          <p:nvPr/>
        </p:nvSpPr>
        <p:spPr bwMode="auto">
          <a:xfrm>
            <a:off x="6704031" y="3790368"/>
            <a:ext cx="2116441" cy="23749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000" b="0" i="0" u="none" strike="noStrike" cap="none" normalizeH="0" baseline="0">
              <a:ln>
                <a:noFill/>
              </a:ln>
              <a:solidFill>
                <a:srgbClr val="A9A08C"/>
              </a:solidFill>
              <a:effectLst/>
              <a:latin typeface="Verdana" pitchFamily="34" charset="0"/>
            </a:endParaRP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D63E4BFB-90C0-4385-224A-FEFB421033D2}"/>
              </a:ext>
            </a:extLst>
          </p:cNvPr>
          <p:cNvCxnSpPr>
            <a:cxnSpLocks/>
          </p:cNvCxnSpPr>
          <p:nvPr/>
        </p:nvCxnSpPr>
        <p:spPr bwMode="auto">
          <a:xfrm flipH="1">
            <a:off x="6504873" y="6093296"/>
            <a:ext cx="947447" cy="21602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4AF25146-ED1C-4E5C-A14A-B9E990BE3321}"/>
              </a:ext>
            </a:extLst>
          </p:cNvPr>
          <p:cNvSpPr txBox="1"/>
          <p:nvPr/>
        </p:nvSpPr>
        <p:spPr>
          <a:xfrm>
            <a:off x="4355976" y="6093296"/>
            <a:ext cx="2148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2000" dirty="0">
                <a:solidFill>
                  <a:schemeClr val="tx1"/>
                </a:solidFill>
              </a:rPr>
              <a:t>De store byene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63355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B5942-C58C-AEAA-5AB5-0A2F1FDAF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90F811-FA3B-104D-B6BE-149BF099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71570"/>
          </a:xfrm>
        </p:spPr>
        <p:txBody>
          <a:bodyPr/>
          <a:lstStyle/>
          <a:p>
            <a:pPr algn="l"/>
            <a:r>
              <a:rPr lang="nb-NO" dirty="0"/>
              <a:t>Boligmarkedet i Rana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371292-8DCE-4C29-3046-25AE45523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53347"/>
          </a:xfrm>
        </p:spPr>
        <p:txBody>
          <a:bodyPr/>
          <a:lstStyle/>
          <a:p>
            <a:r>
              <a:rPr lang="nb-NO" sz="2000" dirty="0"/>
              <a:t>Boligmarkedet har i alle år vært stabilt godt og sunt med en normal verdistigning </a:t>
            </a:r>
          </a:p>
          <a:p>
            <a:pPr lvl="1"/>
            <a:r>
              <a:rPr lang="nb-NO" sz="1800" dirty="0"/>
              <a:t>ikke de store svingningene hverken opp eller ned</a:t>
            </a:r>
          </a:p>
          <a:p>
            <a:pPr lvl="1"/>
            <a:r>
              <a:rPr lang="nb-NO" sz="1800" dirty="0"/>
              <a:t>rimelig likt volum av solgte boliger år for år</a:t>
            </a:r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r>
              <a:rPr lang="nb-NO" sz="1400" dirty="0"/>
              <a:t>   Verdi</a:t>
            </a: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endParaRPr lang="nb-NO" sz="2000" dirty="0"/>
          </a:p>
          <a:p>
            <a:pPr marL="0" indent="0">
              <a:buNone/>
            </a:pPr>
            <a:r>
              <a:rPr lang="nb-NO" sz="1400" dirty="0"/>
              <a:t>                                                                   Tid</a:t>
            </a:r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r>
              <a:rPr lang="nb-NO" sz="2400" dirty="0"/>
              <a:t>….fram til 2022</a:t>
            </a:r>
          </a:p>
        </p:txBody>
      </p:sp>
      <p:pic>
        <p:nvPicPr>
          <p:cNvPr id="5" name="Bilde 4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B8E4DB04-B287-FF9D-FFF0-06F9B5916D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1" y="6042018"/>
            <a:ext cx="1674913" cy="699350"/>
          </a:xfrm>
          <a:prstGeom prst="rect">
            <a:avLst/>
          </a:prstGeom>
        </p:spPr>
      </p:pic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4AF5A8AF-D983-140D-03D8-EF5512C5BF56}"/>
              </a:ext>
            </a:extLst>
          </p:cNvPr>
          <p:cNvCxnSpPr>
            <a:cxnSpLocks/>
          </p:cNvCxnSpPr>
          <p:nvPr/>
        </p:nvCxnSpPr>
        <p:spPr bwMode="auto">
          <a:xfrm flipV="1">
            <a:off x="1331640" y="4077072"/>
            <a:ext cx="3600400" cy="7200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18F551EA-0F8C-093A-1A87-52CA6CB72364}"/>
              </a:ext>
            </a:extLst>
          </p:cNvPr>
          <p:cNvCxnSpPr>
            <a:cxnSpLocks/>
          </p:cNvCxnSpPr>
          <p:nvPr/>
        </p:nvCxnSpPr>
        <p:spPr bwMode="auto">
          <a:xfrm flipV="1">
            <a:off x="1331640" y="3068960"/>
            <a:ext cx="0" cy="108850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AB06C52F-E4FF-C127-2906-5196E2DAB142}"/>
              </a:ext>
            </a:extLst>
          </p:cNvPr>
          <p:cNvCxnSpPr/>
          <p:nvPr/>
        </p:nvCxnSpPr>
        <p:spPr bwMode="auto">
          <a:xfrm flipV="1">
            <a:off x="1331640" y="3212976"/>
            <a:ext cx="3384376" cy="93610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240321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71570"/>
          </a:xfrm>
        </p:spPr>
        <p:txBody>
          <a:bodyPr/>
          <a:lstStyle/>
          <a:p>
            <a:pPr algn="l"/>
            <a:r>
              <a:rPr lang="nb-NO" dirty="0"/>
              <a:t>Boligmarkedet  i Rana forts….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53347"/>
          </a:xfrm>
        </p:spPr>
        <p:txBody>
          <a:bodyPr/>
          <a:lstStyle/>
          <a:p>
            <a:r>
              <a:rPr lang="nb-NO" sz="2000" dirty="0"/>
              <a:t>Våren 2022 kom med en kraftig vekst i lokalt boligmarked</a:t>
            </a:r>
          </a:p>
          <a:p>
            <a:pPr lvl="1"/>
            <a:r>
              <a:rPr lang="nb-NO" sz="1800" dirty="0"/>
              <a:t>1-års prisveksten på topp i Norge med over 13%</a:t>
            </a:r>
          </a:p>
          <a:p>
            <a:pPr lvl="1"/>
            <a:r>
              <a:rPr lang="nb-NO" sz="1800" dirty="0"/>
              <a:t>Leiligheter ble solgt dagen etter første visning</a:t>
            </a:r>
          </a:p>
          <a:p>
            <a:endParaRPr lang="nb-NO" sz="2000" dirty="0"/>
          </a:p>
          <a:p>
            <a:r>
              <a:rPr lang="nb-NO" sz="2000" dirty="0"/>
              <a:t>Det hele …..	</a:t>
            </a:r>
          </a:p>
          <a:p>
            <a:pPr lvl="1"/>
            <a:r>
              <a:rPr lang="nb-NO" sz="1800" dirty="0"/>
              <a:t>…endte med en bråstopp tidlig i november 2022</a:t>
            </a:r>
          </a:p>
          <a:p>
            <a:pPr lvl="1"/>
            <a:r>
              <a:rPr lang="nb-NO" sz="1800" dirty="0"/>
              <a:t>renteøkning og inflasjon</a:t>
            </a:r>
          </a:p>
          <a:p>
            <a:pPr lvl="1"/>
            <a:endParaRPr lang="nb-NO" sz="1600" dirty="0"/>
          </a:p>
          <a:p>
            <a:r>
              <a:rPr lang="nb-NO" sz="2000" dirty="0"/>
              <a:t>Tidlig i 2023 mindre optimisme (IRA og FREYR)</a:t>
            </a:r>
          </a:p>
          <a:p>
            <a:pPr lvl="1"/>
            <a:endParaRPr lang="nb-NO" sz="1800" dirty="0"/>
          </a:p>
          <a:p>
            <a:endParaRPr lang="nb-NO" dirty="0"/>
          </a:p>
        </p:txBody>
      </p:sp>
      <p:pic>
        <p:nvPicPr>
          <p:cNvPr id="5" name="Bilde 4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56C7613A-195D-2BBC-2E82-33EC7C4559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1" y="6042018"/>
            <a:ext cx="1674913" cy="69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84911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E84EE-11CA-FB48-95F3-AEA804157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068FE2-5816-B7F3-7CBD-B329A8EA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71570"/>
          </a:xfrm>
        </p:spPr>
        <p:txBody>
          <a:bodyPr/>
          <a:lstStyle/>
          <a:p>
            <a:pPr algn="l"/>
            <a:r>
              <a:rPr lang="nb-NO" dirty="0"/>
              <a:t>Boligmarkedet  i Rana forts….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926CCD4-0F1F-2888-951B-9008640D9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53347"/>
          </a:xfrm>
        </p:spPr>
        <p:txBody>
          <a:bodyPr/>
          <a:lstStyle/>
          <a:p>
            <a:r>
              <a:rPr lang="nb-NO" sz="2000" dirty="0"/>
              <a:t>Nye boliger</a:t>
            </a:r>
          </a:p>
          <a:p>
            <a:pPr lvl="1"/>
            <a:r>
              <a:rPr lang="nb-NO" sz="1800" dirty="0"/>
              <a:t>I sentrum over 50 ledige</a:t>
            </a:r>
          </a:p>
          <a:p>
            <a:pPr lvl="2"/>
            <a:r>
              <a:rPr lang="nb-NO" sz="1400" dirty="0"/>
              <a:t>I realiteten godt over 60 dersom en tar med </a:t>
            </a:r>
          </a:p>
          <a:p>
            <a:pPr lvl="3"/>
            <a:r>
              <a:rPr lang="nb-NO" sz="1000" dirty="0"/>
              <a:t>kjøp som egentlig er bidrag for å komme i gang med et prosjekt og </a:t>
            </a:r>
          </a:p>
          <a:p>
            <a:pPr lvl="3"/>
            <a:r>
              <a:rPr lang="nb-NO" sz="1000" dirty="0"/>
              <a:t>våre 10 under leie </a:t>
            </a:r>
            <a:r>
              <a:rPr lang="nb-NO" sz="1000"/>
              <a:t>før eie</a:t>
            </a:r>
            <a:endParaRPr lang="nb-NO" sz="1000" dirty="0"/>
          </a:p>
          <a:p>
            <a:pPr lvl="1"/>
            <a:r>
              <a:rPr lang="nb-NO" sz="1800" dirty="0"/>
              <a:t>To solgte siden våren 2023 (på 18 måneder)</a:t>
            </a:r>
          </a:p>
          <a:p>
            <a:endParaRPr lang="nb-NO" sz="2000" dirty="0"/>
          </a:p>
          <a:p>
            <a:r>
              <a:rPr lang="nb-NO" sz="2000" dirty="0"/>
              <a:t>Brukte boliger</a:t>
            </a:r>
          </a:p>
          <a:p>
            <a:pPr lvl="1"/>
            <a:r>
              <a:rPr lang="nb-NO" sz="1800" dirty="0"/>
              <a:t>Omløpshastigheten har økt både på leiligheter og eneboliger </a:t>
            </a:r>
          </a:p>
          <a:p>
            <a:pPr lvl="2"/>
            <a:r>
              <a:rPr lang="nb-NO" sz="1400" dirty="0"/>
              <a:t>74 dager på eneboliger mot 58 dager i 2023</a:t>
            </a:r>
          </a:p>
          <a:p>
            <a:pPr lvl="2"/>
            <a:r>
              <a:rPr lang="nb-NO" sz="1400" dirty="0"/>
              <a:t>94 dager på leiligheter mot 26 dager i 2023</a:t>
            </a:r>
          </a:p>
          <a:p>
            <a:pPr lvl="1"/>
            <a:r>
              <a:rPr lang="nb-NO" sz="1600" dirty="0"/>
              <a:t>1. halvår 2024 ble det solgt 257 boliger mot 307 1. halvår 2023 </a:t>
            </a:r>
          </a:p>
          <a:p>
            <a:pPr lvl="1"/>
            <a:endParaRPr lang="nb-NO" sz="1800" dirty="0"/>
          </a:p>
          <a:p>
            <a:endParaRPr lang="nb-NO" dirty="0"/>
          </a:p>
        </p:txBody>
      </p:sp>
      <p:pic>
        <p:nvPicPr>
          <p:cNvPr id="5" name="Bilde 4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6D5F394C-9B62-D549-2639-C2E5EEC170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1" y="6042018"/>
            <a:ext cx="1674913" cy="69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9032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71570"/>
          </a:xfrm>
        </p:spPr>
        <p:txBody>
          <a:bodyPr/>
          <a:lstStyle/>
          <a:p>
            <a:pPr algn="l"/>
            <a:r>
              <a:rPr lang="nb-NO" dirty="0"/>
              <a:t>Boligutvikling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53347"/>
          </a:xfrm>
        </p:spPr>
        <p:txBody>
          <a:bodyPr/>
          <a:lstStyle/>
          <a:p>
            <a:r>
              <a:rPr lang="nb-NO" sz="2000" dirty="0"/>
              <a:t>Hvor lenge kommer dagens marked til å vare?</a:t>
            </a:r>
          </a:p>
          <a:p>
            <a:pPr lvl="1"/>
            <a:r>
              <a:rPr lang="nb-NO" sz="1800" dirty="0"/>
              <a:t>Holder det med kontroll på inflasjon og en renteendring eller to?</a:t>
            </a:r>
          </a:p>
          <a:p>
            <a:pPr lvl="1"/>
            <a:endParaRPr lang="nb-NO" sz="1800" dirty="0"/>
          </a:p>
          <a:p>
            <a:r>
              <a:rPr lang="nb-NO" sz="2200" dirty="0"/>
              <a:t>…men når det igjen blir mulig å bygge	</a:t>
            </a:r>
          </a:p>
          <a:p>
            <a:pPr lvl="1"/>
            <a:r>
              <a:rPr lang="nb-NO" sz="1800" dirty="0" err="1"/>
              <a:t>Byggekostnadene</a:t>
            </a:r>
            <a:r>
              <a:rPr lang="nb-NO" sz="1800" dirty="0"/>
              <a:t> kommer ikke til å gå ned og det kommer nye krav</a:t>
            </a:r>
          </a:p>
          <a:p>
            <a:pPr lvl="2"/>
            <a:r>
              <a:rPr lang="nb-NO" sz="1400" dirty="0"/>
              <a:t>Energi (</a:t>
            </a:r>
            <a:r>
              <a:rPr lang="nb-NO" sz="1400" dirty="0" err="1"/>
              <a:t>EU’s</a:t>
            </a:r>
            <a:r>
              <a:rPr lang="nb-NO" sz="1400" dirty="0"/>
              <a:t> </a:t>
            </a:r>
            <a:r>
              <a:rPr lang="nb-NO" sz="1400" dirty="0" err="1"/>
              <a:t>Bygningdsirektiv</a:t>
            </a:r>
            <a:r>
              <a:rPr lang="nb-NO" sz="1400" dirty="0"/>
              <a:t>), nedbygging av natur………</a:t>
            </a:r>
          </a:p>
          <a:p>
            <a:endParaRPr lang="nb-NO" sz="2200" dirty="0"/>
          </a:p>
          <a:p>
            <a:pPr lvl="1"/>
            <a:r>
              <a:rPr lang="nb-NO" sz="1800" dirty="0"/>
              <a:t>En enkel oppskrift</a:t>
            </a:r>
          </a:p>
          <a:p>
            <a:pPr lvl="2"/>
            <a:r>
              <a:rPr lang="nb-NO" sz="1400" dirty="0"/>
              <a:t>Repetisjon i byggeprosess og løsninger og </a:t>
            </a:r>
          </a:p>
          <a:p>
            <a:pPr lvl="2"/>
            <a:r>
              <a:rPr lang="nb-NO" sz="1400" dirty="0"/>
              <a:t>samme funksjoner i en bolig på færre kvadratmeter</a:t>
            </a:r>
          </a:p>
          <a:p>
            <a:endParaRPr lang="nb-NO" sz="1800" dirty="0"/>
          </a:p>
          <a:p>
            <a:endParaRPr lang="nb-NO" dirty="0"/>
          </a:p>
        </p:txBody>
      </p:sp>
      <p:pic>
        <p:nvPicPr>
          <p:cNvPr id="5" name="Bilde 4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56C7613A-195D-2BBC-2E82-33EC7C4559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1" y="6042018"/>
            <a:ext cx="1674913" cy="69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88814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71570"/>
          </a:xfrm>
        </p:spPr>
        <p:txBody>
          <a:bodyPr/>
          <a:lstStyle/>
          <a:p>
            <a:pPr algn="l"/>
            <a:r>
              <a:rPr lang="nb-NO" dirty="0"/>
              <a:t>Boligutvikling forts…..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53347"/>
          </a:xfrm>
        </p:spPr>
        <p:txBody>
          <a:bodyPr/>
          <a:lstStyle/>
          <a:p>
            <a:r>
              <a:rPr lang="nb-NO" sz="2400" dirty="0"/>
              <a:t>Demografi – eldrebølgen </a:t>
            </a:r>
          </a:p>
          <a:p>
            <a:pPr lvl="1"/>
            <a:r>
              <a:rPr lang="nb-NO" sz="2000" dirty="0"/>
              <a:t>Vi er flere over 60 enn under 60</a:t>
            </a:r>
          </a:p>
          <a:p>
            <a:pPr lvl="1"/>
            <a:endParaRPr lang="nb-NO" sz="2000" dirty="0"/>
          </a:p>
          <a:p>
            <a:r>
              <a:rPr lang="nb-NO" sz="2400" dirty="0"/>
              <a:t>Finnes mange gode løsninger og konsepter for aldersvennlige boliger </a:t>
            </a:r>
          </a:p>
          <a:p>
            <a:pPr lvl="1"/>
            <a:r>
              <a:rPr lang="nb-NO" sz="2000" dirty="0"/>
              <a:t>På vent nå pga. boligmarkedet  </a:t>
            </a:r>
          </a:p>
          <a:p>
            <a:endParaRPr lang="nb-NO" sz="2400" dirty="0"/>
          </a:p>
          <a:p>
            <a:r>
              <a:rPr lang="nb-NO" sz="2400" dirty="0"/>
              <a:t>Men de fleste av fremtidens boliger allerede bygd</a:t>
            </a:r>
          </a:p>
          <a:p>
            <a:pPr lvl="1"/>
            <a:r>
              <a:rPr lang="nb-NO" sz="2000" dirty="0" err="1"/>
              <a:t>Etterinnstallasjon</a:t>
            </a:r>
            <a:r>
              <a:rPr lang="nb-NO" sz="2000" dirty="0"/>
              <a:t> av heis – et enkelt virkemiddel   </a:t>
            </a:r>
            <a:endParaRPr lang="nb-NO" sz="1600" dirty="0"/>
          </a:p>
          <a:p>
            <a:endParaRPr lang="nb-NO" dirty="0"/>
          </a:p>
        </p:txBody>
      </p:sp>
      <p:pic>
        <p:nvPicPr>
          <p:cNvPr id="5" name="Bilde 4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56C7613A-195D-2BBC-2E82-33EC7C4559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91" y="6042018"/>
            <a:ext cx="1674913" cy="69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27170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000" b="0" i="0" u="none" strike="noStrike" cap="none" normalizeH="0" baseline="0" smtClean="0">
            <a:ln>
              <a:noFill/>
            </a:ln>
            <a:solidFill>
              <a:srgbClr val="A9A08C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000" b="0" i="0" u="none" strike="noStrike" cap="none" normalizeH="0" baseline="0" smtClean="0">
            <a:ln>
              <a:noFill/>
            </a:ln>
            <a:solidFill>
              <a:srgbClr val="A9A08C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D1:Applications:Microsoft Office X:Templates:Presentations:Designs:Blank Presentation</Template>
  <TotalTime>8615</TotalTime>
  <Words>380</Words>
  <Application>Microsoft Office PowerPoint</Application>
  <PresentationFormat>Skjermfremvisning (4:3)</PresentationFormat>
  <Paragraphs>81</Paragraphs>
  <Slides>9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2" baseType="lpstr">
      <vt:lpstr>Times</vt:lpstr>
      <vt:lpstr>Verdana</vt:lpstr>
      <vt:lpstr>Blank Presentation</vt:lpstr>
      <vt:lpstr>Lokal boligutvikling – boligmarkedet i Rana</vt:lpstr>
      <vt:lpstr>Helgeland Boligbyggelag (HELBO)</vt:lpstr>
      <vt:lpstr>Boligmarkedet</vt:lpstr>
      <vt:lpstr>Boligmarkedet</vt:lpstr>
      <vt:lpstr>Boligmarkedet i Rana</vt:lpstr>
      <vt:lpstr>Boligmarkedet  i Rana forts….</vt:lpstr>
      <vt:lpstr>Boligmarkedet  i Rana forts….</vt:lpstr>
      <vt:lpstr>Boligutvikling</vt:lpstr>
      <vt:lpstr>Boligutvikling forts…..</vt:lpstr>
    </vt:vector>
  </TitlesOfParts>
  <Company>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k</dc:creator>
  <cp:lastModifiedBy>Myhre, Ulla Mariann</cp:lastModifiedBy>
  <cp:revision>382</cp:revision>
  <cp:lastPrinted>2018-06-06T09:44:56Z</cp:lastPrinted>
  <dcterms:created xsi:type="dcterms:W3CDTF">2006-08-23T09:02:46Z</dcterms:created>
  <dcterms:modified xsi:type="dcterms:W3CDTF">2024-10-20T07:27:30Z</dcterms:modified>
</cp:coreProperties>
</file>